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Slab"/>
      <p:regular r:id="rId34"/>
      <p:bold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Source Code Pro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2" roundtripDataSignature="AMtx7mhTy1Hs2IxnUC5qoI9mwXWrFGke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SourceCodePro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SourceCodePro-italic.fntdata"/><Relationship Id="rId45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-regular.fntdata"/><Relationship Id="rId47" Type="http://schemas.openxmlformats.org/officeDocument/2006/relationships/font" Target="fonts/SourceCodePro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Slab-bold.fntdata"/><Relationship Id="rId34" Type="http://schemas.openxmlformats.org/officeDocument/2006/relationships/font" Target="fonts/RobotoSlab-regular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3ca0958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3ca0958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6047bfb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6047bfb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6047bfb1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e6047bfb1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0ed8894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10ed8894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0ed8894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10ed8894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0ed88941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10ed8894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0ed88941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210ed88941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0ed8894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10ed8894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10ed88941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10ed88941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0ed88941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10ed88941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0ed8894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10ed8894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0ed88941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210ed88941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0ed88941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210ed88941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0ed88941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10ed88941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63ca0958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d63ca0958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0ed88941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10ed88941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8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gif"/><Relationship Id="rId4" Type="http://schemas.openxmlformats.org/officeDocument/2006/relationships/image" Target="../media/image20.gif"/><Relationship Id="rId5" Type="http://schemas.openxmlformats.org/officeDocument/2006/relationships/image" Target="../media/image2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gif"/><Relationship Id="rId4" Type="http://schemas.openxmlformats.org/officeDocument/2006/relationships/image" Target="../media/image29.gif"/><Relationship Id="rId5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pdf/1706.03762.pdf" TargetMode="External"/><Relationship Id="rId4" Type="http://schemas.openxmlformats.org/officeDocument/2006/relationships/image" Target="../media/image3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pacy.io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NLP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PROBLEMS:</a:t>
            </a:r>
            <a:endParaRPr sz="2300"/>
          </a:p>
        </p:txBody>
      </p:sp>
      <p:sp>
        <p:nvSpPr>
          <p:cNvPr id="276" name="Google Shape;276;gd8b42d14b4_0_714"/>
          <p:cNvSpPr txBox="1"/>
          <p:nvPr/>
        </p:nvSpPr>
        <p:spPr>
          <a:xfrm>
            <a:off x="806575" y="1421050"/>
            <a:ext cx="752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only keep track of the most frequent words, not the context.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</a:t>
            </a:r>
            <a:r>
              <a:rPr lang="en"/>
              <a:t>en each word in a </a:t>
            </a:r>
            <a:r>
              <a:rPr lang="en"/>
              <a:t>sentence</a:t>
            </a:r>
            <a:r>
              <a:rPr lang="en"/>
              <a:t> and all the other words present in the </a:t>
            </a:r>
            <a:r>
              <a:rPr lang="en"/>
              <a:t>sentence will be lost. Therefore, w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can’t keep track of irony.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don’t track the location of the word in the </a:t>
            </a:r>
            <a:r>
              <a:rPr lang="en"/>
              <a:t>sentence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3ca09587_1_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BAG OF WORDS IMPROVEMENT:</a:t>
            </a:r>
            <a:endParaRPr sz="2300"/>
          </a:p>
        </p:txBody>
      </p:sp>
      <p:sp>
        <p:nvSpPr>
          <p:cNvPr id="282" name="Google Shape;282;gd63ca09587_1_3"/>
          <p:cNvSpPr txBox="1"/>
          <p:nvPr/>
        </p:nvSpPr>
        <p:spPr>
          <a:xfrm>
            <a:off x="806575" y="1421050"/>
            <a:ext cx="7523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Instead of using single words, w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use tuples of words centered around a given word: n-grams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‘I would like to be a data scientist’</a:t>
            </a:r>
            <a:endParaRPr b="0" i="1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2-grams: (I, would), (would, like), (like, to), (to, be), (be, a)....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3-grams: (I, would, like), (would, like, to),....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Problems: we have much more combinations = N^2 (N = number of possible words)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6047bfb1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BEYOND BAG OF WORDS: TF-IDF TRANSFORMATION</a:t>
            </a:r>
            <a:endParaRPr sz="2300"/>
          </a:p>
        </p:txBody>
      </p:sp>
      <p:sp>
        <p:nvSpPr>
          <p:cNvPr id="288" name="Google Shape;288;ge6047bfb16_0_0"/>
          <p:cNvSpPr txBox="1"/>
          <p:nvPr/>
        </p:nvSpPr>
        <p:spPr>
          <a:xfrm>
            <a:off x="806575" y="1421050"/>
            <a:ext cx="7523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 word is an article, then it will appear a lot of times in the sentence. However, this doesn’t mean that this word is relevant.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compensate for this, an improved metrics is called the TF-IDF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 is computed for each word and is made of the multiplication of two terms: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 =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erm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requency = number of times that a given word appears in a sentence -&gt; </a:t>
            </a: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normalized by length of the sentence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IDF =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nverse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ocument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requency = number of sentences / number of sentences that contain the given word -&gt; </a:t>
            </a:r>
            <a:r>
              <a:rPr b="1" i="0" lang="en" sz="14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normalize by (document frequency)^-1</a:t>
            </a:r>
            <a:endParaRPr b="1" i="0" sz="14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e6047bfb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e6047bfb1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4763" y="3432875"/>
            <a:ext cx="2006649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e6047bfb1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6047bfb16_0_8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TF-IDF: AN EXAMPLE</a:t>
            </a:r>
            <a:endParaRPr sz="2300"/>
          </a:p>
        </p:txBody>
      </p:sp>
      <p:sp>
        <p:nvSpPr>
          <p:cNvPr id="297" name="Google Shape;297;ge6047bfb16_0_8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 sentence contains the word “dog” 3 times and it has 10 words.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TF(sentence, “dog”) = 3/10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documents contains 10M of sentences and only 1K contain the word “dog”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IDF(“dog”) = log(10.000.000/1.000) = log(10.000) =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TF-IDF(“dog”) = TF * IDF = (3/10)*4 = 12/10 = 1.2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approach can be applied to 1-grams, 2-grams, 3-grams,...etc.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ge6047bfb16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538" y="3498775"/>
            <a:ext cx="1788450" cy="5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6047bfb16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0450" y="4128450"/>
            <a:ext cx="5406750" cy="3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e6047bfb16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925" y="3434075"/>
            <a:ext cx="2083828" cy="5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0ed889415_0_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CURRENT STATE OF THE ART: EMBEDDINGS</a:t>
            </a:r>
            <a:endParaRPr sz="2300"/>
          </a:p>
        </p:txBody>
      </p:sp>
      <p:sp>
        <p:nvSpPr>
          <p:cNvPr id="306" name="Google Shape;306;g210ed889415_0_4"/>
          <p:cNvSpPr txBox="1"/>
          <p:nvPr/>
        </p:nvSpPr>
        <p:spPr>
          <a:xfrm>
            <a:off x="806575" y="1421050"/>
            <a:ext cx="75234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We want to do several things:</a:t>
            </a:r>
            <a:endParaRPr sz="1600"/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Computers don’t understand text, only numbers. Therefore, we need to map each word to a given number. -&gt; “Word embeddings”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Capture the different “meanings” of the same  word. 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order of the words in sentences matters. Therefore, we need to map each position of a word in a sentence -&gt; “Positional embeddings”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0ed889415_0_12"/>
          <p:cNvSpPr txBox="1"/>
          <p:nvPr>
            <p:ph type="title"/>
          </p:nvPr>
        </p:nvSpPr>
        <p:spPr>
          <a:xfrm>
            <a:off x="556675" y="69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WORDS EMBEDDINGS (I)</a:t>
            </a:r>
            <a:endParaRPr sz="2300"/>
          </a:p>
        </p:txBody>
      </p:sp>
      <p:sp>
        <p:nvSpPr>
          <p:cNvPr id="312" name="Google Shape;312;g210ed889415_0_12"/>
          <p:cNvSpPr txBox="1"/>
          <p:nvPr/>
        </p:nvSpPr>
        <p:spPr>
          <a:xfrm>
            <a:off x="806575" y="1116250"/>
            <a:ext cx="752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A “word embedding” is the process of </a:t>
            </a:r>
            <a:r>
              <a:rPr lang="en" sz="1600"/>
              <a:t>assigning a number to each possible word: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Word -&gt; Integer number</a:t>
            </a:r>
            <a:endParaRPr sz="16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create the “word embeddings”, we first need to know what are the words that can appear in a document: the “vocabulary of words”.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Therefore, we need to create this vocabulary and assign a UNIQUE integer number to each word.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could create this “vocabulary” using a dictionary using the possible words as keys and consecutive integer numbers as values (we don’t want two words to share the same number!)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0ed889415_0_1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WORDS EMBEDDINGS (II)</a:t>
            </a:r>
            <a:endParaRPr sz="2300"/>
          </a:p>
        </p:txBody>
      </p:sp>
      <p:sp>
        <p:nvSpPr>
          <p:cNvPr id="318" name="Google Shape;318;g210ed889415_0_17"/>
          <p:cNvSpPr txBox="1"/>
          <p:nvPr/>
        </p:nvSpPr>
        <p:spPr>
          <a:xfrm>
            <a:off x="810300" y="1617450"/>
            <a:ext cx="752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Then we will have the following map: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do this using a dictionary, ie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{“House”: 1, “of”: 2, “cards” 3,...}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9" name="Google Shape;319;g210ed88941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50" y="2239300"/>
            <a:ext cx="2414850" cy="3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0ed889415_0_2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WORDS EMBEDDINGS (III)</a:t>
            </a:r>
            <a:endParaRPr sz="2300"/>
          </a:p>
        </p:txBody>
      </p:sp>
      <p:sp>
        <p:nvSpPr>
          <p:cNvPr id="325" name="Google Shape;325;g210ed889415_0_24"/>
          <p:cNvSpPr txBox="1"/>
          <p:nvPr/>
        </p:nvSpPr>
        <p:spPr>
          <a:xfrm>
            <a:off x="810300" y="1312650"/>
            <a:ext cx="752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However, we know that the same word can have different meanings: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</a:t>
            </a:r>
            <a:r>
              <a:rPr i="1" lang="en" sz="1600"/>
              <a:t>A bat was attacking a man with a bat.</a:t>
            </a:r>
            <a:endParaRPr i="1"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Here the word “bat” has two different meanings!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Therefore, if we map a word with a single integer will not be able to capture both meanings </a:t>
            </a:r>
            <a:r>
              <a:rPr lang="en" sz="1600"/>
              <a:t>because each of them will have the same integer!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fix this problems we can replace the integer in the map with an vector/array of several float numbers </a:t>
            </a:r>
            <a:endParaRPr sz="1600"/>
          </a:p>
        </p:txBody>
      </p:sp>
      <p:pic>
        <p:nvPicPr>
          <p:cNvPr id="326" name="Google Shape;326;g210ed88941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4130250"/>
            <a:ext cx="250698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10ed889415_0_31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WORDS EMBEDDINGS (IV)</a:t>
            </a:r>
            <a:endParaRPr sz="2300"/>
          </a:p>
        </p:txBody>
      </p:sp>
      <p:sp>
        <p:nvSpPr>
          <p:cNvPr id="332" name="Google Shape;332;g210ed889415_0_31"/>
          <p:cNvSpPr txBox="1"/>
          <p:nvPr/>
        </p:nvSpPr>
        <p:spPr>
          <a:xfrm>
            <a:off x="810300" y="1865750"/>
            <a:ext cx="752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higher the amount of numbers in the vector/array (d), the more able to capture different “meanings” of the word. 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	“Bat” -&gt; np.array([0.4, -0.23, 0.5,4.5]);  (d=4 in this toy example)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value in the vector/array will capture “some unknown” </a:t>
            </a:r>
            <a:r>
              <a:rPr lang="en" sz="1600"/>
              <a:t>semantic</a:t>
            </a:r>
            <a:r>
              <a:rPr lang="en" sz="1600"/>
              <a:t> meaning. It’s impossible to know the “semantic meaning” of each number in the array.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Those number are </a:t>
            </a:r>
            <a:r>
              <a:rPr lang="en" sz="1600"/>
              <a:t>assigned</a:t>
            </a:r>
            <a:r>
              <a:rPr lang="en" sz="1600"/>
              <a:t> totally at random at the </a:t>
            </a:r>
            <a:r>
              <a:rPr lang="en" sz="1600"/>
              <a:t>beginning. Then a neural network will determine the right values.</a:t>
            </a:r>
            <a:endParaRPr sz="1600"/>
          </a:p>
        </p:txBody>
      </p:sp>
      <p:pic>
        <p:nvPicPr>
          <p:cNvPr id="333" name="Google Shape;333;g210ed88941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975" y="1413600"/>
            <a:ext cx="250698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0ed889415_0_38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POSITIONAL </a:t>
            </a:r>
            <a:r>
              <a:rPr b="1" lang="en" sz="2300">
                <a:solidFill>
                  <a:srgbClr val="2DC5FA"/>
                </a:solidFill>
              </a:rPr>
              <a:t>EMBEDDINGS (I)</a:t>
            </a:r>
            <a:endParaRPr sz="2300"/>
          </a:p>
        </p:txBody>
      </p:sp>
      <p:sp>
        <p:nvSpPr>
          <p:cNvPr id="339" name="Google Shape;339;g210ed889415_0_38"/>
          <p:cNvSpPr txBox="1"/>
          <p:nvPr/>
        </p:nvSpPr>
        <p:spPr>
          <a:xfrm>
            <a:off x="810300" y="1421350"/>
            <a:ext cx="7523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also want to capture the location of a word in the sentence. 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addition, we want: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Uniquely identify the position of a word in the sentence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distance between two words should be consistent for sentences of different length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 must not depend on the sentence length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Must be deterministic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WHAT IS?</a:t>
            </a:r>
            <a:endParaRPr sz="2300"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10300" y="2247775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computers understand 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text to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0ed889415_0_4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POSITIONAL EMBEDDINGS (II)</a:t>
            </a:r>
            <a:endParaRPr sz="2300"/>
          </a:p>
        </p:txBody>
      </p:sp>
      <p:sp>
        <p:nvSpPr>
          <p:cNvPr id="345" name="Google Shape;345;g210ed889415_0_44"/>
          <p:cNvSpPr txBox="1"/>
          <p:nvPr/>
        </p:nvSpPr>
        <p:spPr>
          <a:xfrm>
            <a:off x="810300" y="1421350"/>
            <a:ext cx="7523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do this, some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authors</a:t>
            </a:r>
            <a:r>
              <a:rPr lang="en" sz="1600"/>
              <a:t> suggested to also use vectors/arrays to model the position.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number in the word array is determined by sin(w_{i} * k) and cos(w_{i} *k) where: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 k is an integer number that determines the position of the word in the sentence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w_{i} is frequency that depends on the index of the array. Different indexes in the array have different </a:t>
            </a:r>
            <a:r>
              <a:rPr lang="en" sz="1600"/>
              <a:t>frequencies</a:t>
            </a:r>
            <a:r>
              <a:rPr lang="en" sz="1600"/>
              <a:t>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Therefore, we use the following map:</a:t>
            </a:r>
            <a:endParaRPr sz="16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46" name="Google Shape;346;g210ed889415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800" y="4044050"/>
            <a:ext cx="3348150" cy="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0ed889415_0_50"/>
          <p:cNvSpPr txBox="1"/>
          <p:nvPr>
            <p:ph type="title"/>
          </p:nvPr>
        </p:nvSpPr>
        <p:spPr>
          <a:xfrm>
            <a:off x="556675" y="69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POSITIONAL EMBEDDINGS (III)</a:t>
            </a:r>
            <a:endParaRPr sz="2300"/>
          </a:p>
        </p:txBody>
      </p:sp>
      <p:sp>
        <p:nvSpPr>
          <p:cNvPr id="352" name="Google Shape;352;g210ed889415_0_50"/>
          <p:cNvSpPr txBox="1"/>
          <p:nvPr/>
        </p:nvSpPr>
        <p:spPr>
          <a:xfrm>
            <a:off x="810300" y="1116550"/>
            <a:ext cx="7523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Let’s assume that we want to describe every word with an array of d = 4 numbers, and we have the following sentence: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“I like soccer”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“I” -&gt; k = 0,  “like” -&gt; k = 1, “soccer” -&gt; k = 2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Remember: [</a:t>
            </a:r>
            <a:r>
              <a:rPr lang="en" sz="1600">
                <a:solidFill>
                  <a:schemeClr val="dk1"/>
                </a:solidFill>
              </a:rPr>
              <a:t>sin(w_{0} * k), cos(w_{0} * k),sin(w_{1} * k), cos(w_{1} * k)]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“I” -&gt; np.array([sin(w_{0} * 0), cos(w_{0} * 0), sin(w_{1} * 0), cos(w_{1} * 0)])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“like” -&gt; </a:t>
            </a:r>
            <a:r>
              <a:rPr lang="en" sz="1600">
                <a:solidFill>
                  <a:schemeClr val="dk1"/>
                </a:solidFill>
              </a:rPr>
              <a:t>np.array([sin(w_{0} * 1), cos(w_{0} * 1), sin(w_{1} * 1), cos(w_{1} * 1)])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“soccer” -&gt; np.array([sin(w_{0} * 2), cos(w_{0} * 2), sin(w_{1} * 2), cos(w_{1} * 2)])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0ed889415_0_61"/>
          <p:cNvSpPr txBox="1"/>
          <p:nvPr>
            <p:ph type="title"/>
          </p:nvPr>
        </p:nvSpPr>
        <p:spPr>
          <a:xfrm>
            <a:off x="556675" y="69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POSITIONAL EMBEDDINGS (IV)</a:t>
            </a:r>
            <a:endParaRPr sz="2300"/>
          </a:p>
        </p:txBody>
      </p:sp>
      <p:sp>
        <p:nvSpPr>
          <p:cNvPr id="358" name="Google Shape;358;g210ed889415_0_61"/>
          <p:cNvSpPr txBox="1"/>
          <p:nvPr/>
        </p:nvSpPr>
        <p:spPr>
          <a:xfrm>
            <a:off x="810300" y="1345150"/>
            <a:ext cx="7523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frequencies on the vector/array must be different for each number to avoid </a:t>
            </a:r>
            <a:r>
              <a:rPr lang="en" sz="1600">
                <a:solidFill>
                  <a:schemeClr val="dk1"/>
                </a:solidFill>
              </a:rPr>
              <a:t>assigning</a:t>
            </a:r>
            <a:r>
              <a:rPr lang="en" sz="1600">
                <a:solidFill>
                  <a:schemeClr val="dk1"/>
                </a:solidFill>
              </a:rPr>
              <a:t> the same vector to two distant positions in the sentence. 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If we change the frequencies for two pairs of numbers, it might </a:t>
            </a:r>
            <a:r>
              <a:rPr lang="en" sz="1600">
                <a:solidFill>
                  <a:schemeClr val="dk1"/>
                </a:solidFill>
              </a:rPr>
              <a:t>happen</a:t>
            </a:r>
            <a:r>
              <a:rPr lang="en" sz="1600">
                <a:solidFill>
                  <a:schemeClr val="dk1"/>
                </a:solidFill>
              </a:rPr>
              <a:t> that a given component for two locations different word locations will be the same, but it will not be the same for another component and the vectors/arrays will be different.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	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Remember: [sin(w_{0} * k), cos(w_{0} * k),sin(w_{1} * k), cos(w_{1} * k)]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frequencies w_{i} are given by: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59" name="Google Shape;359;g210ed889415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125" y="3818150"/>
            <a:ext cx="1698075" cy="6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0ed889415_0_56"/>
          <p:cNvSpPr txBox="1"/>
          <p:nvPr>
            <p:ph type="title"/>
          </p:nvPr>
        </p:nvSpPr>
        <p:spPr>
          <a:xfrm>
            <a:off x="556675" y="69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FINAL </a:t>
            </a:r>
            <a:r>
              <a:rPr b="1" lang="en" sz="2300">
                <a:solidFill>
                  <a:srgbClr val="2DC5FA"/>
                </a:solidFill>
              </a:rPr>
              <a:t>EMBEDDINGS </a:t>
            </a:r>
            <a:endParaRPr sz="2300"/>
          </a:p>
        </p:txBody>
      </p:sp>
      <p:sp>
        <p:nvSpPr>
          <p:cNvPr id="365" name="Google Shape;365;g210ed889415_0_56"/>
          <p:cNvSpPr txBox="1"/>
          <p:nvPr/>
        </p:nvSpPr>
        <p:spPr>
          <a:xfrm>
            <a:off x="810300" y="1416450"/>
            <a:ext cx="7523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Finally, for each word, we add the “word </a:t>
            </a:r>
            <a:r>
              <a:rPr lang="en" sz="1600">
                <a:solidFill>
                  <a:schemeClr val="dk1"/>
                </a:solidFill>
              </a:rPr>
              <a:t>embedding” array with the “positional embedding” array that must have the same amount of numbers.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for word in sentence: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embedding_array = word_embedding_array + positional_embeding_array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Then, each sentence has been replaced with an two dimensional array of shape (d, number_of_words)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This final matrix can be passed to a neural network to make predictions.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0ed889415_0_67"/>
          <p:cNvSpPr txBox="1"/>
          <p:nvPr>
            <p:ph type="title"/>
          </p:nvPr>
        </p:nvSpPr>
        <p:spPr>
          <a:xfrm>
            <a:off x="556675" y="69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>
                <a:solidFill>
                  <a:srgbClr val="2DC5FA"/>
                </a:solidFill>
              </a:rPr>
              <a:t>RELATIONSHIPS BETWEEN THE WORDS OF A  SENTENCE</a:t>
            </a:r>
            <a:endParaRPr sz="2100"/>
          </a:p>
        </p:txBody>
      </p:sp>
      <p:sp>
        <p:nvSpPr>
          <p:cNvPr id="371" name="Google Shape;371;g210ed889415_0_67"/>
          <p:cNvSpPr txBox="1"/>
          <p:nvPr/>
        </p:nvSpPr>
        <p:spPr>
          <a:xfrm>
            <a:off x="810300" y="1111650"/>
            <a:ext cx="7523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Now, every word in a </a:t>
            </a:r>
            <a:r>
              <a:rPr lang="en" sz="1600">
                <a:solidFill>
                  <a:schemeClr val="dk1"/>
                </a:solidFill>
              </a:rPr>
              <a:t>sentence</a:t>
            </a:r>
            <a:r>
              <a:rPr lang="en" sz="1600">
                <a:solidFill>
                  <a:schemeClr val="dk1"/>
                </a:solidFill>
              </a:rPr>
              <a:t> has it’s own vector of unknown features.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2F2F2"/>
                </a:highlight>
              </a:rPr>
              <a:t>There was no ice cream</a:t>
            </a:r>
            <a:r>
              <a:rPr lang="en" sz="1600">
                <a:solidFill>
                  <a:schemeClr val="dk1"/>
                </a:solidFill>
              </a:rPr>
              <a:t>-&gt; v(there), v(was), v(no), v(ice), v(cream)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would like to determine how each word in the sentence is related to the other words in the </a:t>
            </a:r>
            <a:r>
              <a:rPr lang="en" sz="1600">
                <a:solidFill>
                  <a:schemeClr val="dk1"/>
                </a:solidFill>
              </a:rPr>
              <a:t>sentence</a:t>
            </a:r>
            <a:r>
              <a:rPr lang="en" sz="1600">
                <a:solidFill>
                  <a:schemeClr val="dk1"/>
                </a:solidFill>
              </a:rPr>
              <a:t>. But that’s quite easy! We can do the dot product between the vectors of two words.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</a:t>
            </a:r>
            <a:r>
              <a:rPr lang="en" sz="1600">
                <a:solidFill>
                  <a:schemeClr val="dk1"/>
                </a:solidFill>
              </a:rPr>
              <a:t>There</a:t>
            </a:r>
            <a:r>
              <a:rPr lang="en" sz="1600">
                <a:solidFill>
                  <a:schemeClr val="dk1"/>
                </a:solidFill>
              </a:rPr>
              <a:t> -&gt; was: v(there) * v(was)  -&gt;   np.vdot(v(there), v(was))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There -&gt; no: v(there) * v(no) -&gt; </a:t>
            </a:r>
            <a:r>
              <a:rPr lang="en" sz="1600">
                <a:solidFill>
                  <a:schemeClr val="dk1"/>
                </a:solidFill>
              </a:rPr>
              <a:t>np.vdot(v(there), v(no))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There -&gt; ice: v(there) * v(ice) -&gt; </a:t>
            </a:r>
            <a:r>
              <a:rPr lang="en" sz="1600">
                <a:solidFill>
                  <a:schemeClr val="dk1"/>
                </a:solidFill>
              </a:rPr>
              <a:t>np.vdot(v(there), v(ice))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	…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If the words are quite related then, the dot product will be quite high and positive. Otherwise it it be small or negative.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63ca09587_2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PYTHON LIBRARIES FOR NLP:</a:t>
            </a:r>
            <a:endParaRPr sz="2300"/>
          </a:p>
        </p:txBody>
      </p:sp>
      <p:sp>
        <p:nvSpPr>
          <p:cNvPr id="377" name="Google Shape;377;gd63ca09587_2_0"/>
          <p:cNvSpPr txBox="1"/>
          <p:nvPr/>
        </p:nvSpPr>
        <p:spPr>
          <a:xfrm>
            <a:off x="806575" y="1421050"/>
            <a:ext cx="752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 ( really heavy, several GB, not easy installations )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Spacy ( lighter )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those libraries uses different </a:t>
            </a:r>
            <a:r>
              <a:rPr lang="en"/>
              <a:t>“vocabularies”/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“corpus” for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language and topic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a legal text is not the same as an sports one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create your own “corpus” specific for your dataset.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0ed889415_0_7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NEURAL NETWORK MODELS FOR NLP</a:t>
            </a:r>
            <a:r>
              <a:rPr b="1" lang="en" sz="2300">
                <a:solidFill>
                  <a:srgbClr val="2DC5FA"/>
                </a:solidFill>
              </a:rPr>
              <a:t>:</a:t>
            </a:r>
            <a:endParaRPr sz="2300"/>
          </a:p>
        </p:txBody>
      </p:sp>
      <p:sp>
        <p:nvSpPr>
          <p:cNvPr id="383" name="Google Shape;383;g210ed889415_0_74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LSTM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RNN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GPT-3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Huggingface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APPLICATIONS: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Email spam filters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Predictive text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Language translations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Spell checking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Sentiment analysis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4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Social media monitoring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853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4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….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b42d14b4_0_588"/>
          <p:cNvSpPr txBox="1"/>
          <p:nvPr>
            <p:ph type="title"/>
          </p:nvPr>
        </p:nvSpPr>
        <p:spPr>
          <a:xfrm>
            <a:off x="688050" y="10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MOST </a:t>
            </a:r>
            <a:r>
              <a:rPr b="1" lang="en" sz="2300">
                <a:solidFill>
                  <a:srgbClr val="2DC5FA"/>
                </a:solidFill>
              </a:rPr>
              <a:t>BASIC APPROACH: BAG OF WORDS</a:t>
            </a:r>
            <a:endParaRPr b="1" sz="2300">
              <a:solidFill>
                <a:srgbClr val="2DC5FA"/>
              </a:solidFill>
            </a:endParaRPr>
          </a:p>
        </p:txBody>
      </p:sp>
      <p:sp>
        <p:nvSpPr>
          <p:cNvPr id="238" name="Google Shape;238;gd8b42d14b4_0_588"/>
          <p:cNvSpPr txBox="1"/>
          <p:nvPr/>
        </p:nvSpPr>
        <p:spPr>
          <a:xfrm>
            <a:off x="753675" y="1612450"/>
            <a:ext cx="7497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Cast sentences into numbers ( one sentence, one observation 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“vocabulary” of potential words is constructed based on the existing words in the entire document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For each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</a:t>
            </a:r>
            <a:r>
              <a:rPr lang="en"/>
              <a:t>we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use: ONE-HOT-ENCODING ( dummify ) for every possible word in the sentence according to the </a:t>
            </a:r>
            <a:r>
              <a:rPr lang="en"/>
              <a:t>previous “vocabulary”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possible number of words ( tokens ) in a sentence is huge! We will have thousands of new columns in the dataframe.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no information about the order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TOKENIZATION</a:t>
            </a:r>
            <a:endParaRPr sz="2300"/>
          </a:p>
        </p:txBody>
      </p:sp>
      <p:sp>
        <p:nvSpPr>
          <p:cNvPr id="244" name="Google Shape;244;gd8b42d14b4_0_679"/>
          <p:cNvSpPr txBox="1"/>
          <p:nvPr/>
        </p:nvSpPr>
        <p:spPr>
          <a:xfrm>
            <a:off x="806575" y="1421050"/>
            <a:ext cx="752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need to know all the possible UNIQUE words in a </a:t>
            </a:r>
            <a:r>
              <a:rPr lang="en"/>
              <a:t>document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build a “vocabulary” of UNIQUE words.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need to get all the words of a sentence.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TOKENIZATION gets every word of a sentence as a list, not only the unique ones, so the list will have duplicates.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19150" y="2953600"/>
            <a:ext cx="7505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['It', 'gets', 'every', 'word',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'the', 'sentence', 'into',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'new', 'element',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CE5CD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FFF2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'not', 'only', 'the', 'unique', 'ones',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D9EAD3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','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'so', 'the', </a:t>
            </a:r>
            <a:r>
              <a:rPr b="0" i="0" lang="en" sz="1700" u="none" cap="none" strike="noStrike">
                <a:solidFill>
                  <a:srgbClr val="233A44"/>
                </a:solidFill>
                <a:highlight>
                  <a:srgbClr val="C9DAF8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'list'</a:t>
            </a:r>
            <a:r>
              <a:rPr b="0" i="0" lang="en" sz="17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'will', 'have', 'duplicates', '.']</a:t>
            </a:r>
            <a:endParaRPr b="0" i="0" sz="1700" u="none" cap="none" strike="noStrike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TEXT CLEANING:</a:t>
            </a:r>
            <a:endParaRPr sz="2300"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the number of possible words in a given language is huge, when we dummify a sentence, we will have hundreds of columns. Therefore, we need to find ways to reduce the number of words to the most relevant using text cleaning.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use this approach, we need 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special characters: punctuation, exclamations,...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too many spaces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numbers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Lowercase all the words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stop words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Lemmatization / stemmer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STOPWORDS:</a:t>
            </a:r>
            <a:endParaRPr sz="2300"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to keep only “meaningful words”: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 </a:t>
            </a: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articles, prepositions,...)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d62cbbd2b6_0_0"/>
          <p:cNvSpPr txBox="1"/>
          <p:nvPr/>
        </p:nvSpPr>
        <p:spPr>
          <a:xfrm>
            <a:off x="1047750" y="2176150"/>
            <a:ext cx="7101000" cy="2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['i', 'me', 'my', 'myself',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'we'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'our', 'ours', 'ourselves', 'you', "you're", "you've", "you'll", "you'd", 'your', 'yours', 'yourself', 'yourselves', 'he', 'him', 'his', 'himself', 'she', "she's", 'her', 'hers', 'herself', 'it', "it's", 'its', 'itself', 'they', 'them', 'their', 'theirs', 'themselves', 'what', 'which', 'who', 'whom', 'this', 'that', "that'll", 'these', 'those', 'am', 'is', 'are', 'was', 'were', 'be', 'been', 'being',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'have'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'has', 'had', 'having', 'do', 'does', 'did', 'doing',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'an',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'the'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'and'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'but', 'if', 'or', 'because', 'as', 'until', 'while',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'of'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'at', 'by', 'for', 'with', 'about', 'against', 'between', 'into', 'through', 'during', 'before', 'after', 'above', 'below', 'to', 'from', 'up', 'down', </a:t>
            </a:r>
            <a:r>
              <a:rPr b="0" i="0" lang="en" sz="1200" u="none" cap="none" strike="noStrike">
                <a:solidFill>
                  <a:srgbClr val="233A44"/>
                </a:solidFill>
                <a:highlight>
                  <a:srgbClr val="F4CCCC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'in'</a:t>
            </a:r>
            <a:r>
              <a:rPr b="0" i="0" lang="en" sz="1200" u="none" cap="none" strike="noStrike">
                <a:solidFill>
                  <a:srgbClr val="233A44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'out', 'on', ...]</a:t>
            </a:r>
            <a:endParaRPr b="0" i="0" sz="1200" u="none" cap="none" strike="noStrike">
              <a:solidFill>
                <a:srgbClr val="233A44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STEMMING:</a:t>
            </a:r>
            <a:endParaRPr sz="2300"/>
          </a:p>
        </p:txBody>
      </p:sp>
      <p:sp>
        <p:nvSpPr>
          <p:cNvPr id="264" name="Google Shape;264;gd8b42d14b4_0_700"/>
          <p:cNvSpPr txBox="1"/>
          <p:nvPr/>
        </p:nvSpPr>
        <p:spPr>
          <a:xfrm>
            <a:off x="806575" y="1421050"/>
            <a:ext cx="752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don’t want derivative words, we want the stem of the word: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Picture, pictures,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Leader, leaders,...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300">
                <a:solidFill>
                  <a:srgbClr val="2DC5FA"/>
                </a:solidFill>
              </a:rPr>
              <a:t>WORD FREQUENCY:</a:t>
            </a:r>
            <a:endParaRPr sz="2300"/>
          </a:p>
        </p:txBody>
      </p:sp>
      <p:sp>
        <p:nvSpPr>
          <p:cNvPr id="270" name="Google Shape;270;gd8b42d14b4_0_707"/>
          <p:cNvSpPr txBox="1"/>
          <p:nvPr/>
        </p:nvSpPr>
        <p:spPr>
          <a:xfrm>
            <a:off x="806575" y="1421050"/>
            <a:ext cx="752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Initially we wanted to dummify the stems, but</a:t>
            </a:r>
            <a:r>
              <a:rPr lang="en"/>
              <a:t> then we will not be able to capture how frequent is a word/stem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Therefore, we have several options: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 stem appears five times, then 1, otherwise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 stem appears five times, then five (</a:t>
            </a:r>
            <a:r>
              <a:rPr lang="en"/>
              <a:t>steams in longer sentences will have bigger values)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times that an stem appears divided by the sentence length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